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  <p:sldMasterId id="2147483786" r:id="rId3"/>
  </p:sldMasterIdLst>
  <p:notesMasterIdLst>
    <p:notesMasterId r:id="rId31"/>
  </p:notesMasterIdLst>
  <p:handoutMasterIdLst>
    <p:handoutMasterId r:id="rId32"/>
  </p:handoutMasterIdLst>
  <p:sldIdLst>
    <p:sldId id="256" r:id="rId4"/>
    <p:sldId id="381" r:id="rId5"/>
    <p:sldId id="423" r:id="rId6"/>
    <p:sldId id="399" r:id="rId7"/>
    <p:sldId id="401" r:id="rId8"/>
    <p:sldId id="402" r:id="rId9"/>
    <p:sldId id="404" r:id="rId10"/>
    <p:sldId id="400" r:id="rId11"/>
    <p:sldId id="405" r:id="rId12"/>
    <p:sldId id="406" r:id="rId13"/>
    <p:sldId id="407" r:id="rId14"/>
    <p:sldId id="409" r:id="rId15"/>
    <p:sldId id="410" r:id="rId16"/>
    <p:sldId id="427" r:id="rId17"/>
    <p:sldId id="424" r:id="rId18"/>
    <p:sldId id="428" r:id="rId19"/>
    <p:sldId id="411" r:id="rId20"/>
    <p:sldId id="412" r:id="rId21"/>
    <p:sldId id="408" r:id="rId22"/>
    <p:sldId id="414" r:id="rId23"/>
    <p:sldId id="415" r:id="rId24"/>
    <p:sldId id="416" r:id="rId25"/>
    <p:sldId id="417" r:id="rId26"/>
    <p:sldId id="419" r:id="rId27"/>
    <p:sldId id="418" r:id="rId28"/>
    <p:sldId id="421" r:id="rId29"/>
    <p:sldId id="34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92">
          <p15:clr>
            <a:srgbClr val="A4A3A4"/>
          </p15:clr>
        </p15:guide>
        <p15:guide id="2" pos="386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3">
          <p15:clr>
            <a:srgbClr val="A4A3A4"/>
          </p15:clr>
        </p15:guide>
        <p15:guide id="2" pos="217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8" autoAdjust="0"/>
    <p:restoredTop sz="94414" autoAdjust="0"/>
  </p:normalViewPr>
  <p:slideViewPr>
    <p:cSldViewPr snapToGrid="0">
      <p:cViewPr varScale="1">
        <p:scale>
          <a:sx n="110" d="100"/>
          <a:sy n="110" d="100"/>
        </p:scale>
        <p:origin x="-516" y="-84"/>
      </p:cViewPr>
      <p:guideLst>
        <p:guide orient="horz" pos="2192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472"/>
    </p:cViewPr>
  </p:sorterViewPr>
  <p:notesViewPr>
    <p:cSldViewPr snapToGrid="0">
      <p:cViewPr varScale="1">
        <p:scale>
          <a:sx n="77" d="100"/>
          <a:sy n="77" d="100"/>
        </p:scale>
        <p:origin x="-2082" y="-102"/>
      </p:cViewPr>
      <p:guideLst>
        <p:guide orient="horz" pos="2923"/>
        <p:guide pos="21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74BE3-DA67-4B14-B20F-FCDEB893AF5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C9752-91AC-48AF-AEB8-6CD2794B5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271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FB078-A8F6-4547-B76C-012AD4D970B4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D6F05-F57A-4A84-B438-0378FDE2A1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86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D6F05-F57A-4A84-B438-0378FDE2A1A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983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D6F05-F57A-4A84-B438-0378FDE2A1A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081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V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9"/>
            <a:ext cx="12192000" cy="685703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35023" y="2243674"/>
            <a:ext cx="8556977" cy="795861"/>
          </a:xfrm>
        </p:spPr>
        <p:txBody>
          <a:bodyPr anchor="t">
            <a:normAutofit/>
          </a:bodyPr>
          <a:lstStyle>
            <a:lvl1pPr algn="l">
              <a:defRPr sz="4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9448802" y="4639739"/>
            <a:ext cx="2743199" cy="321733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部门</a:t>
            </a:r>
            <a:endParaRPr lang="en-US" altLang="zh-CN" dirty="0" smtClean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0"/>
          </p:nvPr>
        </p:nvSpPr>
        <p:spPr>
          <a:xfrm>
            <a:off x="9448799" y="5054076"/>
            <a:ext cx="2743200" cy="365125"/>
          </a:xfrm>
        </p:spPr>
        <p:txBody>
          <a:bodyPr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zh-CN" dirty="0" smtClean="0"/>
              <a:t>2015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23</a:t>
            </a:r>
            <a:r>
              <a:rPr lang="zh-CN" altLang="en-US" dirty="0" smtClean="0"/>
              <a:t>日</a:t>
            </a:r>
            <a:endParaRPr lang="zh-CN" altLang="en-US" dirty="0"/>
          </a:p>
        </p:txBody>
      </p:sp>
      <p:sp>
        <p:nvSpPr>
          <p:cNvPr id="7" name="Rectangle 26"/>
          <p:cNvSpPr txBox="1">
            <a:spLocks noChangeArrowheads="1"/>
          </p:cNvSpPr>
          <p:nvPr userDrawn="1"/>
        </p:nvSpPr>
        <p:spPr bwMode="auto">
          <a:xfrm>
            <a:off x="912284" y="282575"/>
            <a:ext cx="284480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0139" tIns="40069" rIns="80139" bIns="40069" numCol="1" anchor="t" anchorCtr="0" compatLnSpc="1"/>
          <a:lstStyle>
            <a:defPPr>
              <a:defRPr lang="en-US"/>
            </a:defPPr>
            <a:lvl1pPr algn="l" defTabSz="80137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32026D93-F48A-4331-836E-4E58F3F62137}" type="datetime1">
              <a:rPr lang="zh-CN" altLang="en-US" sz="1200" smtClean="0">
                <a:solidFill>
                  <a:srgbClr val="000000"/>
                </a:solidFill>
                <a:latin typeface="FrutigerNext LT Regular"/>
              </a:rPr>
              <a:t>2017/3/17</a:t>
            </a:fld>
            <a:endParaRPr lang="en-US" altLang="zh-CN" sz="1200">
              <a:solidFill>
                <a:srgbClr val="000000"/>
              </a:solidFill>
              <a:latin typeface="FrutigerNext LT 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91786" y="2535776"/>
            <a:ext cx="8556977" cy="795861"/>
          </a:xfrm>
        </p:spPr>
        <p:txBody>
          <a:bodyPr anchor="t">
            <a:noAutofit/>
          </a:bodyPr>
          <a:lstStyle>
            <a:lvl1pPr algn="ctr">
              <a:defRPr sz="4500" b="0">
                <a:solidFill>
                  <a:srgbClr val="C00000"/>
                </a:solidFill>
                <a:latin typeface="宋体" pitchFamily="2" charset="-122"/>
                <a:ea typeface="宋体" pitchFamily="2" charset="-122"/>
              </a:defRPr>
            </a:lvl1pPr>
          </a:lstStyle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V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8" y="50800"/>
            <a:ext cx="10532533" cy="711200"/>
          </a:xfrm>
        </p:spPr>
        <p:txBody>
          <a:bodyPr>
            <a:noAutofit/>
          </a:bodyPr>
          <a:lstStyle>
            <a:lvl1pPr>
              <a:defRPr sz="2400">
                <a:solidFill>
                  <a:srgbClr val="C0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5" y="6690155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任意多边形 7174"/>
          <p:cNvSpPr>
            <a:spLocks noChangeArrowheads="1"/>
          </p:cNvSpPr>
          <p:nvPr userDrawn="1"/>
        </p:nvSpPr>
        <p:spPr bwMode="auto">
          <a:xfrm>
            <a:off x="542013" y="821536"/>
            <a:ext cx="10843200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2147483646 h 1000"/>
              <a:gd name="T6" fmla="*/ 0 w 1000"/>
              <a:gd name="T7" fmla="*/ 2147483646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CC0000"/>
          </a:solidFill>
          <a:ln w="9525">
            <a:solidFill>
              <a:srgbClr val="CC0000"/>
            </a:solidFill>
            <a:rou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smtClean="0">
              <a:solidFill>
                <a:srgbClr val="0000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5" y="6690155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5" y="6690155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5" y="6690155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30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1" y="987430"/>
            <a:ext cx="3932767" cy="488156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5" y="6690155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30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1" y="987430"/>
            <a:ext cx="3932767" cy="488156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5" y="6690155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5" y="6690155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92635" y="612733"/>
            <a:ext cx="2628900" cy="5811838"/>
          </a:xfrm>
        </p:spPr>
        <p:txBody>
          <a:bodyPr vert="eaVert">
            <a:normAutofit/>
          </a:bodyPr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94647" y="612733"/>
            <a:ext cx="76835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5" y="6690155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11" name="标题 1"/>
          <p:cNvSpPr txBox="1"/>
          <p:nvPr userDrawn="1"/>
        </p:nvSpPr>
        <p:spPr>
          <a:xfrm>
            <a:off x="0" y="0"/>
            <a:ext cx="10532533" cy="3619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50" smtClean="0">
                <a:solidFill>
                  <a:prstClr val="white"/>
                </a:solidFill>
              </a:rPr>
              <a:t>单击此处编辑母版标题样式</a:t>
            </a:r>
            <a:endParaRPr lang="zh-CN" altLang="en-US" sz="165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V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9"/>
            <a:ext cx="12192000" cy="685703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35023" y="2243674"/>
            <a:ext cx="8556977" cy="795861"/>
          </a:xfrm>
        </p:spPr>
        <p:txBody>
          <a:bodyPr anchor="t">
            <a:normAutofit/>
          </a:bodyPr>
          <a:lstStyle>
            <a:lvl1pPr algn="l">
              <a:defRPr sz="4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9448802" y="4639739"/>
            <a:ext cx="2743199" cy="321733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部门</a:t>
            </a:r>
            <a:endParaRPr lang="en-US" altLang="zh-CN" dirty="0" smtClean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0"/>
          </p:nvPr>
        </p:nvSpPr>
        <p:spPr>
          <a:xfrm>
            <a:off x="9448799" y="5054076"/>
            <a:ext cx="2743200" cy="365125"/>
          </a:xfrm>
        </p:spPr>
        <p:txBody>
          <a:bodyPr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zh-CN" dirty="0" smtClean="0"/>
              <a:t>2015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23</a:t>
            </a:r>
            <a:r>
              <a:rPr lang="zh-CN" altLang="en-US" dirty="0" smtClean="0"/>
              <a:t>日</a:t>
            </a:r>
            <a:endParaRPr lang="zh-CN" altLang="en-US" dirty="0"/>
          </a:p>
        </p:txBody>
      </p:sp>
      <p:sp>
        <p:nvSpPr>
          <p:cNvPr id="7" name="Rectangle 26"/>
          <p:cNvSpPr txBox="1">
            <a:spLocks noChangeArrowheads="1"/>
          </p:cNvSpPr>
          <p:nvPr userDrawn="1"/>
        </p:nvSpPr>
        <p:spPr bwMode="auto">
          <a:xfrm>
            <a:off x="912284" y="282575"/>
            <a:ext cx="284480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0139" tIns="40069" rIns="80139" bIns="40069" numCol="1" anchor="t" anchorCtr="0" compatLnSpc="1"/>
          <a:lstStyle>
            <a:defPPr>
              <a:defRPr lang="en-US"/>
            </a:defPPr>
            <a:lvl1pPr algn="l" defTabSz="80137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32026D93-F48A-4331-836E-4E58F3F62137}" type="datetime1">
              <a:rPr lang="zh-CN" altLang="en-US" sz="1200" smtClean="0">
                <a:solidFill>
                  <a:srgbClr val="000000"/>
                </a:solidFill>
                <a:latin typeface="FrutigerNext LT Regular"/>
              </a:rPr>
              <a:t>2017/3/17</a:t>
            </a:fld>
            <a:endParaRPr lang="en-US" altLang="zh-CN" sz="1200">
              <a:solidFill>
                <a:srgbClr val="000000"/>
              </a:solidFill>
              <a:latin typeface="FrutigerNext LT 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V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8" y="50800"/>
            <a:ext cx="10532533" cy="711200"/>
          </a:xfrm>
        </p:spPr>
        <p:txBody>
          <a:bodyPr>
            <a:noAutofit/>
          </a:bodyPr>
          <a:lstStyle>
            <a:lvl1pPr>
              <a:defRPr sz="3200">
                <a:solidFill>
                  <a:srgbClr val="C0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9" name="任意多边形 7174"/>
          <p:cNvSpPr>
            <a:spLocks noChangeArrowheads="1"/>
          </p:cNvSpPr>
          <p:nvPr userDrawn="1"/>
        </p:nvSpPr>
        <p:spPr bwMode="auto">
          <a:xfrm>
            <a:off x="542013" y="821535"/>
            <a:ext cx="10843200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2147483646 h 1000"/>
              <a:gd name="T6" fmla="*/ 0 w 1000"/>
              <a:gd name="T7" fmla="*/ 2147483646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CC0000"/>
          </a:solidFill>
          <a:ln w="9525">
            <a:solidFill>
              <a:srgbClr val="CC0000"/>
            </a:solidFill>
            <a:round/>
          </a:ln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矩形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矩形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  <p:hf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  <p:hf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  <p:hf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直線接點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內容版面配置區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  <p:hf hdr="0" ft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等腰三角形 7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hf hdr="0" ft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V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91786" y="2535776"/>
            <a:ext cx="8556977" cy="795861"/>
          </a:xfrm>
        </p:spPr>
        <p:txBody>
          <a:bodyPr anchor="t">
            <a:noAutofit/>
          </a:bodyPr>
          <a:lstStyle>
            <a:lvl1pPr algn="ctr">
              <a:defRPr sz="4500" b="0">
                <a:solidFill>
                  <a:srgbClr val="C00000"/>
                </a:solidFill>
                <a:latin typeface="宋体" pitchFamily="2" charset="-122"/>
                <a:ea typeface="宋体" pitchFamily="2" charset="-122"/>
              </a:defRPr>
            </a:lvl1pPr>
          </a:lstStyle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9" y="987428"/>
            <a:ext cx="3932767" cy="48815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9" y="987428"/>
            <a:ext cx="3932767" cy="48815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92635" y="612733"/>
            <a:ext cx="2628900" cy="5811838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94647" y="612733"/>
            <a:ext cx="76835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11" name="标题 1"/>
          <p:cNvSpPr txBox="1"/>
          <p:nvPr userDrawn="1"/>
        </p:nvSpPr>
        <p:spPr>
          <a:xfrm>
            <a:off x="0" y="0"/>
            <a:ext cx="10532533" cy="361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200" smtClean="0"/>
              <a:t>单击此处编辑母版标题样式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2015</a:t>
            </a:r>
            <a:r>
              <a:rPr lang="zh-CN" altLang="en-US" smtClean="0"/>
              <a:t>年</a:t>
            </a:r>
            <a:r>
              <a:rPr lang="en-US" altLang="zh-CN" smtClean="0"/>
              <a:t>1</a:t>
            </a:r>
            <a:r>
              <a:rPr lang="zh-CN" altLang="en-US" smtClean="0"/>
              <a:t>月</a:t>
            </a:r>
            <a:r>
              <a:rPr lang="en-US" altLang="zh-CN" smtClean="0"/>
              <a:t>23</a:t>
            </a:r>
            <a:r>
              <a:rPr lang="zh-CN" altLang="en-US" smtClean="0"/>
              <a:t>日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7B233-9006-4C0B-B4A0-D2A0CB6AA6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zh-CN" smtClean="0"/>
              <a:t>2015</a:t>
            </a:r>
            <a:r>
              <a:rPr lang="zh-CN" altLang="en-US" smtClean="0"/>
              <a:t>年</a:t>
            </a:r>
            <a:r>
              <a:rPr lang="en-US" altLang="zh-CN" smtClean="0"/>
              <a:t>1</a:t>
            </a:r>
            <a:r>
              <a:rPr lang="zh-CN" altLang="en-US" smtClean="0"/>
              <a:t>月</a:t>
            </a:r>
            <a:r>
              <a:rPr lang="en-US" altLang="zh-CN" smtClean="0"/>
              <a:t>23</a:t>
            </a:r>
            <a:r>
              <a:rPr lang="zh-CN" altLang="en-US" smtClean="0"/>
              <a:t>日</a:t>
            </a:r>
            <a:endParaRPr lang="zh-CN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FA7B233-9006-4C0B-B4A0-D2A0CB6AA6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8" name="直線接點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接點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等腰三角形 9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812876" y="5063706"/>
            <a:ext cx="6961518" cy="664234"/>
          </a:xfrm>
        </p:spPr>
        <p:txBody>
          <a:bodyPr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000" b="1" dirty="0" smtClean="0">
                <a:latin typeface="MS Reference Sans Serif" panose="020B0604030504040204" pitchFamily="34" charset="0"/>
                <a:ea typeface="微软雅黑" pitchFamily="34" charset="-122"/>
                <a:cs typeface="Arial" pitchFamily="34" charset="0"/>
              </a:rPr>
              <a:t>New </a:t>
            </a:r>
            <a:r>
              <a:rPr lang="en-US" altLang="zh-CN" sz="4000" b="1" dirty="0">
                <a:latin typeface="MS Reference Sans Serif" panose="020B0604030504040204" pitchFamily="34" charset="0"/>
                <a:ea typeface="微软雅黑" pitchFamily="34" charset="-122"/>
                <a:cs typeface="Arial" pitchFamily="34" charset="0"/>
              </a:rPr>
              <a:t>Feature Introduction</a:t>
            </a:r>
            <a:endParaRPr lang="zh-CN" altLang="en-US" sz="4000" b="1" dirty="0">
              <a:latin typeface="MS Reference Sans Serif" panose="020B0604030504040204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2251493" y="3726611"/>
            <a:ext cx="839627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0" b="1" dirty="0">
                <a:latin typeface="MS Reference Sans Serif" panose="020B0604030504040204" pitchFamily="34" charset="0"/>
                <a:ea typeface="微软雅黑" pitchFamily="34" charset="-122"/>
                <a:cs typeface="Arial" pitchFamily="34" charset="0"/>
              </a:rPr>
              <a:t>NVMS1000 Ver3.4</a:t>
            </a:r>
            <a:endParaRPr lang="zh-TW" altLang="en-US" sz="7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1080P@60fps HFR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10</a:t>
            </a:fld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306242" y="1355047"/>
            <a:ext cx="5148207" cy="1570465"/>
            <a:chOff x="126132" y="1507445"/>
            <a:chExt cx="5148207" cy="157046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1867" y="2268386"/>
              <a:ext cx="4704762" cy="80952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72655" y="1517519"/>
              <a:ext cx="4701684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600" dirty="0" smtClean="0">
                  <a:solidFill>
                    <a:schemeClr val="bg1"/>
                  </a:solidFill>
                </a:rPr>
                <a:t>IPC should support HFR.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26132" y="1507445"/>
              <a:ext cx="402745" cy="365568"/>
              <a:chOff x="11184631" y="2462882"/>
              <a:chExt cx="402745" cy="365568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1184631" y="2462882"/>
                <a:ext cx="375035" cy="351523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itchFamily="2" charset="-122"/>
                  <a:ea typeface="华文细黑" pitchFamily="2" charset="-122"/>
                </a:endParaRPr>
              </a:p>
            </p:txBody>
          </p:sp>
          <p:sp>
            <p:nvSpPr>
              <p:cNvPr id="10" name="TextBox 11"/>
              <p:cNvSpPr txBox="1">
                <a:spLocks noChangeArrowheads="1"/>
              </p:cNvSpPr>
              <p:nvPr/>
            </p:nvSpPr>
            <p:spPr bwMode="auto">
              <a:xfrm>
                <a:off x="11218792" y="2489896"/>
                <a:ext cx="368584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itchFamily="18" charset="0"/>
                  </a:rPr>
                  <a:t>1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501168" y="1928243"/>
              <a:ext cx="47454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/>
                <a:t>Open IPC web page and set parameters as below.</a:t>
              </a:r>
              <a:endParaRPr lang="zh-CN" altLang="en-US" sz="1400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34045" y="3613601"/>
            <a:ext cx="5150191" cy="2564180"/>
            <a:chOff x="334044" y="3156388"/>
            <a:chExt cx="5150190" cy="2564180"/>
          </a:xfrm>
        </p:grpSpPr>
        <p:grpSp>
          <p:nvGrpSpPr>
            <p:cNvPr id="15" name="组合 14"/>
            <p:cNvGrpSpPr/>
            <p:nvPr/>
          </p:nvGrpSpPr>
          <p:grpSpPr>
            <a:xfrm>
              <a:off x="334044" y="3156388"/>
              <a:ext cx="402745" cy="365568"/>
              <a:chOff x="11184631" y="2532157"/>
              <a:chExt cx="402745" cy="365568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1184631" y="2532157"/>
                <a:ext cx="375035" cy="351523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itchFamily="2" charset="-122"/>
                  <a:ea typeface="华文细黑" pitchFamily="2" charset="-122"/>
                </a:endParaRPr>
              </a:p>
            </p:txBody>
          </p:sp>
          <p:sp>
            <p:nvSpPr>
              <p:cNvPr id="17" name="TextBox 11"/>
              <p:cNvSpPr txBox="1">
                <a:spLocks noChangeArrowheads="1"/>
              </p:cNvSpPr>
              <p:nvPr/>
            </p:nvSpPr>
            <p:spPr bwMode="auto">
              <a:xfrm>
                <a:off x="11218792" y="2559171"/>
                <a:ext cx="368584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itchFamily="18" charset="0"/>
                  </a:rPr>
                  <a:t>2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758" y="3844378"/>
              <a:ext cx="4990476" cy="1876190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770950" y="3171034"/>
              <a:ext cx="4701684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zh-CN" sz="1600" dirty="0">
                  <a:solidFill>
                    <a:schemeClr val="bg1"/>
                  </a:solidFill>
                </a:rPr>
                <a:t>Navigate to "Image Settings-&gt;Image Quality</a:t>
              </a:r>
              <a:r>
                <a:rPr lang="en-US" altLang="zh-CN" sz="1600" dirty="0" smtClean="0">
                  <a:solidFill>
                    <a:schemeClr val="bg1"/>
                  </a:solidFill>
                </a:rPr>
                <a:t>".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2660540" y="4572983"/>
              <a:ext cx="1357278" cy="28468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13019" y="3541255"/>
              <a:ext cx="47454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/>
                <a:t>Check device stream.</a:t>
              </a:r>
              <a:endParaRPr lang="zh-CN" altLang="en-US" sz="1400" dirty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540873" y="1369153"/>
            <a:ext cx="4781511" cy="4888199"/>
            <a:chOff x="6540872" y="1369152"/>
            <a:chExt cx="4781510" cy="4888199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84287" y="1847827"/>
              <a:ext cx="4238095" cy="4409524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 bwMode="auto">
            <a:xfrm>
              <a:off x="8825817" y="4289552"/>
              <a:ext cx="1301861" cy="23370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084287" y="1378969"/>
              <a:ext cx="4236208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600" dirty="0" smtClean="0">
                  <a:solidFill>
                    <a:schemeClr val="bg1"/>
                  </a:solidFill>
                </a:rPr>
                <a:t>Switch to live preview to check FPS.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540872" y="1369152"/>
              <a:ext cx="402745" cy="365568"/>
              <a:chOff x="11184631" y="2532157"/>
              <a:chExt cx="402745" cy="365568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1184631" y="2532157"/>
                <a:ext cx="375035" cy="351523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itchFamily="2" charset="-122"/>
                  <a:ea typeface="华文细黑" pitchFamily="2" charset="-122"/>
                </a:endParaRPr>
              </a:p>
            </p:txBody>
          </p:sp>
          <p:sp>
            <p:nvSpPr>
              <p:cNvPr id="28" name="TextBox 11"/>
              <p:cNvSpPr txBox="1">
                <a:spLocks noChangeArrowheads="1"/>
              </p:cNvSpPr>
              <p:nvPr/>
            </p:nvSpPr>
            <p:spPr bwMode="auto">
              <a:xfrm>
                <a:off x="11218792" y="2559171"/>
                <a:ext cx="368584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itchFamily="18" charset="0"/>
                  </a:rPr>
                  <a:t>3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420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-115006"/>
            <a:ext cx="10972800" cy="990600"/>
          </a:xfrm>
        </p:spPr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two-split layout for corridor mode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11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544" y="980425"/>
            <a:ext cx="7647033" cy="5878657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384177" y="2604658"/>
            <a:ext cx="2742623" cy="2166197"/>
            <a:chOff x="139122" y="1350378"/>
            <a:chExt cx="2742623" cy="21661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157" y="2669160"/>
              <a:ext cx="2339878" cy="84741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548318" y="1350378"/>
              <a:ext cx="2333427" cy="584775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600" dirty="0" smtClean="0">
                  <a:solidFill>
                    <a:schemeClr val="bg1"/>
                  </a:solidFill>
                </a:rPr>
                <a:t>IPC should support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600" dirty="0" smtClean="0">
                  <a:solidFill>
                    <a:schemeClr val="bg1"/>
                  </a:solidFill>
                </a:rPr>
                <a:t>corridor mode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39122" y="1365119"/>
              <a:ext cx="402745" cy="365568"/>
              <a:chOff x="11184631" y="2532157"/>
              <a:chExt cx="402745" cy="365568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1184631" y="2532157"/>
                <a:ext cx="375035" cy="351523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itchFamily="2" charset="-122"/>
                  <a:ea typeface="华文细黑" pitchFamily="2" charset="-122"/>
                </a:endParaRPr>
              </a:p>
            </p:txBody>
          </p:sp>
          <p:sp>
            <p:nvSpPr>
              <p:cNvPr id="10" name="TextBox 11"/>
              <p:cNvSpPr txBox="1">
                <a:spLocks noChangeArrowheads="1"/>
              </p:cNvSpPr>
              <p:nvPr/>
            </p:nvSpPr>
            <p:spPr bwMode="auto">
              <a:xfrm>
                <a:off x="11218792" y="2559171"/>
                <a:ext cx="368584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itchFamily="18" charset="0"/>
                  </a:rPr>
                  <a:t>1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520607" y="2036832"/>
              <a:ext cx="233342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/>
                <a:t>Open IPC web page and</a:t>
              </a:r>
            </a:p>
            <a:p>
              <a:r>
                <a:rPr lang="en-US" altLang="zh-CN" sz="1400" dirty="0" smtClean="0"/>
                <a:t>set parameter as below.</a:t>
              </a:r>
              <a:endParaRPr lang="zh-CN" altLang="en-US" sz="1400" dirty="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308405" y="2750288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6" name="矩形 15"/>
          <p:cNvSpPr/>
          <p:nvPr/>
        </p:nvSpPr>
        <p:spPr bwMode="auto">
          <a:xfrm>
            <a:off x="4801681" y="2493820"/>
            <a:ext cx="6572903" cy="31311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文本框 7"/>
          <p:cNvSpPr txBox="1">
            <a:spLocks noChangeArrowheads="1"/>
          </p:cNvSpPr>
          <p:nvPr/>
        </p:nvSpPr>
        <p:spPr bwMode="auto">
          <a:xfrm>
            <a:off x="5784338" y="2750289"/>
            <a:ext cx="3694799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Two-split layout for corridor mode.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66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794" y="3330826"/>
            <a:ext cx="5381625" cy="31432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793" y="1226608"/>
            <a:ext cx="5382000" cy="18120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025" y="1226608"/>
            <a:ext cx="4216508" cy="52474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Optimize snapshot method to capture frame by frame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12</a:t>
            </a:fld>
            <a:endParaRPr lang="zh-CN" altLang="en-US" dirty="0"/>
          </a:p>
        </p:txBody>
      </p:sp>
      <p:sp>
        <p:nvSpPr>
          <p:cNvPr id="11" name="矩形 10"/>
          <p:cNvSpPr/>
          <p:nvPr/>
        </p:nvSpPr>
        <p:spPr bwMode="auto">
          <a:xfrm>
            <a:off x="2214857" y="5467936"/>
            <a:ext cx="2010779" cy="2817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730492" y="5419429"/>
            <a:ext cx="402745" cy="365568"/>
            <a:chOff x="11184631" y="2532157"/>
            <a:chExt cx="402745" cy="365568"/>
          </a:xfrm>
        </p:grpSpPr>
        <p:sp>
          <p:nvSpPr>
            <p:cNvPr id="13" name="椭圆 1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 bwMode="auto">
          <a:xfrm>
            <a:off x="6917799" y="1684918"/>
            <a:ext cx="1713600" cy="3239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8831292" y="1684917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9" name="矩形 18"/>
          <p:cNvSpPr/>
          <p:nvPr/>
        </p:nvSpPr>
        <p:spPr bwMode="auto">
          <a:xfrm>
            <a:off x="5804642" y="5905062"/>
            <a:ext cx="263669" cy="2602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7426630" y="4004290"/>
            <a:ext cx="402745" cy="365568"/>
            <a:chOff x="11184631" y="2532157"/>
            <a:chExt cx="402745" cy="365568"/>
          </a:xfrm>
        </p:grpSpPr>
        <p:sp>
          <p:nvSpPr>
            <p:cNvPr id="21" name="椭圆 2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4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6917799" y="2089767"/>
            <a:ext cx="1913492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Set snap number.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7988661" y="4004292"/>
            <a:ext cx="2623936" cy="19007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文本框 7"/>
          <p:cNvSpPr txBox="1">
            <a:spLocks noChangeArrowheads="1"/>
          </p:cNvSpPr>
          <p:nvPr/>
        </p:nvSpPr>
        <p:spPr bwMode="auto">
          <a:xfrm>
            <a:off x="6917799" y="3332811"/>
            <a:ext cx="3694799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Pop-up messages for snapshot.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Snapshot is different from each other.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376160" y="5846946"/>
            <a:ext cx="402745" cy="365568"/>
            <a:chOff x="11184631" y="2532157"/>
            <a:chExt cx="402745" cy="365568"/>
          </a:xfrm>
        </p:grpSpPr>
        <p:sp>
          <p:nvSpPr>
            <p:cNvPr id="28" name="椭圆 27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508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351" y="1018109"/>
            <a:ext cx="5248275" cy="20764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868" y="1671733"/>
            <a:ext cx="5535171" cy="36816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9" y="50800"/>
            <a:ext cx="10929697" cy="711200"/>
          </a:xfrm>
        </p:spPr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Private channel is invisible in live preview interface(1/3)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13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3939175" y="3782296"/>
            <a:ext cx="1710332" cy="5861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330130" y="3878707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0" name="文本框 7"/>
          <p:cNvSpPr txBox="1">
            <a:spLocks noChangeArrowheads="1"/>
          </p:cNvSpPr>
          <p:nvPr/>
        </p:nvSpPr>
        <p:spPr bwMode="auto">
          <a:xfrm>
            <a:off x="1414929" y="4429516"/>
            <a:ext cx="4662111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FF0000"/>
                </a:solidFill>
              </a:rPr>
              <a:t>Login by ‘Super Admin’ account.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Create new account ‘tester’, who has no rights.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6217351" y="2765460"/>
            <a:ext cx="5295900" cy="2085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 bwMode="auto">
          <a:xfrm>
            <a:off x="9401379" y="1415191"/>
            <a:ext cx="171033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8964049" y="1329390"/>
            <a:ext cx="402745" cy="365568"/>
            <a:chOff x="11184631" y="2532157"/>
            <a:chExt cx="402745" cy="365568"/>
          </a:xfrm>
        </p:grpSpPr>
        <p:sp>
          <p:nvSpPr>
            <p:cNvPr id="25" name="椭圆 24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6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7" name="文本框 7"/>
          <p:cNvSpPr txBox="1">
            <a:spLocks noChangeArrowheads="1"/>
          </p:cNvSpPr>
          <p:nvPr/>
        </p:nvSpPr>
        <p:spPr bwMode="auto">
          <a:xfrm>
            <a:off x="7894081" y="1802620"/>
            <a:ext cx="321763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Set account rights for ‘tester’.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7351" y="3224736"/>
            <a:ext cx="5295899" cy="332338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 bwMode="auto">
          <a:xfrm>
            <a:off x="9335309" y="4094243"/>
            <a:ext cx="1776401" cy="7876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8865301" y="4094241"/>
            <a:ext cx="402745" cy="365568"/>
            <a:chOff x="11184631" y="2532157"/>
            <a:chExt cx="402745" cy="365568"/>
          </a:xfrm>
        </p:grpSpPr>
        <p:sp>
          <p:nvSpPr>
            <p:cNvPr id="31" name="椭圆 3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33" name="文本框 7"/>
          <p:cNvSpPr txBox="1">
            <a:spLocks noChangeArrowheads="1"/>
          </p:cNvSpPr>
          <p:nvPr/>
        </p:nvSpPr>
        <p:spPr bwMode="auto">
          <a:xfrm>
            <a:off x="8253399" y="5364539"/>
            <a:ext cx="2858311" cy="120032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Remove ’live preview’ right for selected camera. Thus, ‘tester’ can not view video in live preview interface.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/>
          <p:nvPr/>
        </p:nvSpPr>
        <p:spPr bwMode="auto">
          <a:xfrm>
            <a:off x="6512275" y="4674398"/>
            <a:ext cx="2415600" cy="2085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22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69" y="4175859"/>
            <a:ext cx="5083888" cy="245887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092" y="4176733"/>
            <a:ext cx="5744384" cy="24579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9" y="50800"/>
            <a:ext cx="10929697" cy="711200"/>
          </a:xfrm>
        </p:spPr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Private channel is invisible in live preview interface(2/3)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14</a:t>
            </a:fld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738" y="965081"/>
            <a:ext cx="10887565" cy="3127457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 bwMode="auto">
          <a:xfrm>
            <a:off x="9185548" y="2555954"/>
            <a:ext cx="1801101" cy="12770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210121" y="3070168"/>
            <a:ext cx="402745" cy="365568"/>
            <a:chOff x="11184631" y="2532157"/>
            <a:chExt cx="402745" cy="365568"/>
          </a:xfrm>
        </p:grpSpPr>
        <p:sp>
          <p:nvSpPr>
            <p:cNvPr id="24" name="椭圆 2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4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6" name="文本框 7"/>
          <p:cNvSpPr txBox="1">
            <a:spLocks noChangeArrowheads="1"/>
          </p:cNvSpPr>
          <p:nvPr/>
        </p:nvSpPr>
        <p:spPr bwMode="auto">
          <a:xfrm>
            <a:off x="3725897" y="3066405"/>
            <a:ext cx="321763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Check account rights for ‘tester’.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2772442" y="2659288"/>
            <a:ext cx="5295900" cy="2085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右箭头 27"/>
          <p:cNvSpPr/>
          <p:nvPr/>
        </p:nvSpPr>
        <p:spPr>
          <a:xfrm>
            <a:off x="7758255" y="3002510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 bwMode="auto">
          <a:xfrm>
            <a:off x="2327559" y="991327"/>
            <a:ext cx="1049776" cy="2562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22101" y="4149704"/>
            <a:ext cx="402745" cy="365568"/>
            <a:chOff x="11184631" y="2532157"/>
            <a:chExt cx="402745" cy="365568"/>
          </a:xfrm>
        </p:grpSpPr>
        <p:sp>
          <p:nvSpPr>
            <p:cNvPr id="33" name="椭圆 3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5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35" name="文本框 7"/>
          <p:cNvSpPr txBox="1">
            <a:spLocks noChangeArrowheads="1"/>
          </p:cNvSpPr>
          <p:nvPr/>
        </p:nvSpPr>
        <p:spPr bwMode="auto">
          <a:xfrm>
            <a:off x="809579" y="4612326"/>
            <a:ext cx="205144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one event.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809579" y="4177823"/>
            <a:ext cx="2716475" cy="3093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5556922" y="4163211"/>
            <a:ext cx="402745" cy="365568"/>
            <a:chOff x="11184631" y="2532157"/>
            <a:chExt cx="402745" cy="365568"/>
          </a:xfrm>
        </p:grpSpPr>
        <p:sp>
          <p:nvSpPr>
            <p:cNvPr id="38" name="椭圆 37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9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6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40" name="矩形 39"/>
          <p:cNvSpPr/>
          <p:nvPr/>
        </p:nvSpPr>
        <p:spPr bwMode="auto">
          <a:xfrm>
            <a:off x="5988179" y="4198324"/>
            <a:ext cx="3183515" cy="3115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矩形 40"/>
          <p:cNvSpPr/>
          <p:nvPr/>
        </p:nvSpPr>
        <p:spPr bwMode="auto">
          <a:xfrm>
            <a:off x="8065281" y="5250874"/>
            <a:ext cx="3256859" cy="3620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矩形 41"/>
          <p:cNvSpPr/>
          <p:nvPr/>
        </p:nvSpPr>
        <p:spPr bwMode="auto">
          <a:xfrm>
            <a:off x="2981394" y="4683389"/>
            <a:ext cx="1604463" cy="8485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文本框 7"/>
          <p:cNvSpPr txBox="1">
            <a:spLocks noChangeArrowheads="1"/>
          </p:cNvSpPr>
          <p:nvPr/>
        </p:nvSpPr>
        <p:spPr bwMode="auto">
          <a:xfrm>
            <a:off x="7966365" y="5659757"/>
            <a:ext cx="3355777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To view video in alarm preview interface if there is alarm.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4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41867" y="50800"/>
            <a:ext cx="11012824" cy="711200"/>
          </a:xfrm>
        </p:spPr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Private channel is invisible in live preview interface(3/3)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70184" y="6676298"/>
            <a:ext cx="523393" cy="168929"/>
          </a:xfrm>
        </p:spPr>
        <p:txBody>
          <a:bodyPr/>
          <a:lstStyle/>
          <a:p>
            <a:fld id="{5EEEA1B8-33B6-483C-BF27-43F455CBFD32}" type="slidenum">
              <a:rPr lang="en-US" altLang="zh-CN" smtClean="0"/>
              <a:t>15</a:t>
            </a:fld>
            <a:endParaRPr lang="zh-CN" altLang="en-US" dirty="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98" y="909725"/>
            <a:ext cx="5439367" cy="3143853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 bwMode="auto">
          <a:xfrm>
            <a:off x="975804" y="2869054"/>
            <a:ext cx="2716475" cy="3093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89930" y="2825184"/>
            <a:ext cx="402745" cy="365568"/>
            <a:chOff x="11184631" y="2532157"/>
            <a:chExt cx="402745" cy="365568"/>
          </a:xfrm>
        </p:grpSpPr>
        <p:sp>
          <p:nvSpPr>
            <p:cNvPr id="35" name="椭圆 34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7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37" name="文本框 7"/>
          <p:cNvSpPr txBox="1">
            <a:spLocks noChangeArrowheads="1"/>
          </p:cNvSpPr>
          <p:nvPr/>
        </p:nvSpPr>
        <p:spPr bwMode="auto">
          <a:xfrm>
            <a:off x="948302" y="3239879"/>
            <a:ext cx="4428917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If unchecked, ‘tester’ can view video in alarm preview.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99" y="4116061"/>
            <a:ext cx="5475588" cy="2649479"/>
          </a:xfrm>
          <a:prstGeom prst="rect">
            <a:avLst/>
          </a:prstGeom>
        </p:spPr>
      </p:pic>
      <p:sp>
        <p:nvSpPr>
          <p:cNvPr id="49" name="文本框 7"/>
          <p:cNvSpPr txBox="1">
            <a:spLocks noChangeArrowheads="1"/>
          </p:cNvSpPr>
          <p:nvPr/>
        </p:nvSpPr>
        <p:spPr bwMode="auto">
          <a:xfrm>
            <a:off x="3163126" y="5902750"/>
            <a:ext cx="2357751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No live video for selected camera.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729292" y="5203564"/>
            <a:ext cx="484453" cy="365568"/>
            <a:chOff x="11184631" y="2532157"/>
            <a:chExt cx="484453" cy="365568"/>
          </a:xfrm>
        </p:grpSpPr>
        <p:sp>
          <p:nvSpPr>
            <p:cNvPr id="51" name="椭圆 5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52" name="TextBox 11"/>
            <p:cNvSpPr txBox="1">
              <a:spLocks noChangeArrowheads="1"/>
            </p:cNvSpPr>
            <p:nvPr/>
          </p:nvSpPr>
          <p:spPr bwMode="auto">
            <a:xfrm>
              <a:off x="11218791" y="2559171"/>
              <a:ext cx="450293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9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53" name="矩形 52"/>
          <p:cNvSpPr/>
          <p:nvPr/>
        </p:nvSpPr>
        <p:spPr bwMode="auto">
          <a:xfrm>
            <a:off x="3176774" y="5158853"/>
            <a:ext cx="2519951" cy="6836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6677798" y="996719"/>
            <a:ext cx="4224545" cy="2963804"/>
            <a:chOff x="6677797" y="996719"/>
            <a:chExt cx="4224545" cy="2963804"/>
          </a:xfrm>
        </p:grpSpPr>
        <p:grpSp>
          <p:nvGrpSpPr>
            <p:cNvPr id="2" name="组合 1"/>
            <p:cNvGrpSpPr/>
            <p:nvPr/>
          </p:nvGrpSpPr>
          <p:grpSpPr>
            <a:xfrm>
              <a:off x="6677797" y="996719"/>
              <a:ext cx="4217508" cy="365568"/>
              <a:chOff x="209359" y="5220377"/>
              <a:chExt cx="4115167" cy="365568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209359" y="5220377"/>
                <a:ext cx="402745" cy="365568"/>
                <a:chOff x="11184631" y="2532157"/>
                <a:chExt cx="402745" cy="365568"/>
              </a:xfrm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11184631" y="2532157"/>
                  <a:ext cx="375035" cy="351523"/>
                </a:xfrm>
                <a:prstGeom prst="ellipse">
                  <a:avLst/>
                </a:prstGeom>
                <a:solidFill>
                  <a:srgbClr val="FF0000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华文细黑" pitchFamily="2" charset="-122"/>
                    <a:ea typeface="华文细黑" pitchFamily="2" charset="-122"/>
                  </a:endParaRPr>
                </a:p>
              </p:txBody>
            </p:sp>
            <p:sp>
              <p:nvSpPr>
                <p:cNvPr id="40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11218792" y="2559171"/>
                  <a:ext cx="368584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600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itchFamily="18" charset="0"/>
                    </a:rPr>
                    <a:t>8</a:t>
                  </a:r>
                  <a:endPara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1" name="矩形 40"/>
              <p:cNvSpPr/>
              <p:nvPr/>
            </p:nvSpPr>
            <p:spPr>
              <a:xfrm>
                <a:off x="646265" y="5233180"/>
                <a:ext cx="3678261" cy="338554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US" altLang="zh-CN" sz="1600" dirty="0" smtClean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Switch user 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from 'Super Admin' </a:t>
                </a:r>
                <a:r>
                  <a:rPr lang="en-US" altLang="zh-CN" sz="1600" dirty="0" smtClean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to 'tester'.</a:t>
                </a:r>
                <a:endParaRPr lang="en-US" altLang="zh-CN" sz="1600" dirty="0">
                  <a:solidFill>
                    <a:schemeClr val="bg1"/>
                  </a:solidFill>
                  <a:latin typeface="Calibri" panose="020F0502020204030204" pitchFamily="34" charset="0"/>
                </a:endParaRPr>
              </a:p>
            </p:txBody>
          </p:sp>
        </p:grp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4206" y="1340783"/>
              <a:ext cx="3798136" cy="2619740"/>
            </a:xfrm>
            <a:prstGeom prst="rect">
              <a:avLst/>
            </a:prstGeom>
          </p:spPr>
        </p:pic>
      </p:grpSp>
      <p:pic>
        <p:nvPicPr>
          <p:cNvPr id="56" name="图片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9987" y="4060765"/>
            <a:ext cx="4556107" cy="2684218"/>
          </a:xfrm>
          <a:prstGeom prst="rect">
            <a:avLst/>
          </a:prstGeom>
        </p:spPr>
      </p:pic>
      <p:sp>
        <p:nvSpPr>
          <p:cNvPr id="58" name="文本框 7"/>
          <p:cNvSpPr txBox="1">
            <a:spLocks noChangeArrowheads="1"/>
          </p:cNvSpPr>
          <p:nvPr/>
        </p:nvSpPr>
        <p:spPr bwMode="auto">
          <a:xfrm>
            <a:off x="8228733" y="4936031"/>
            <a:ext cx="2951195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Video shows in alarm preview for selected camera.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7801763" y="4236847"/>
            <a:ext cx="450293" cy="365568"/>
            <a:chOff x="11177847" y="2532157"/>
            <a:chExt cx="450293" cy="365568"/>
          </a:xfrm>
        </p:grpSpPr>
        <p:sp>
          <p:nvSpPr>
            <p:cNvPr id="60" name="椭圆 5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61" name="TextBox 11"/>
            <p:cNvSpPr txBox="1">
              <a:spLocks noChangeArrowheads="1"/>
            </p:cNvSpPr>
            <p:nvPr/>
          </p:nvSpPr>
          <p:spPr bwMode="auto">
            <a:xfrm>
              <a:off x="11177847" y="2559171"/>
              <a:ext cx="450293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10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62" name="矩形 61"/>
          <p:cNvSpPr/>
          <p:nvPr/>
        </p:nvSpPr>
        <p:spPr bwMode="auto">
          <a:xfrm>
            <a:off x="8256029" y="4236846"/>
            <a:ext cx="1515769" cy="4694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3" name="矩形 62"/>
          <p:cNvSpPr/>
          <p:nvPr/>
        </p:nvSpPr>
        <p:spPr bwMode="auto">
          <a:xfrm>
            <a:off x="3837169" y="4189923"/>
            <a:ext cx="1329865" cy="5163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90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7" y="50800"/>
            <a:ext cx="11072379" cy="711200"/>
          </a:xfrm>
        </p:spPr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Optimize resolution selection strategy in live preview interface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16</a:t>
            </a:fld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sz="quarter" idx="1"/>
          </p:nvPr>
        </p:nvSpPr>
        <p:spPr>
          <a:xfrm>
            <a:off x="634938" y="1111853"/>
            <a:ext cx="10698471" cy="195948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p"/>
            </a:pPr>
            <a:r>
              <a:rPr lang="en-US" altLang="zh-CN" sz="2400" dirty="0">
                <a:solidFill>
                  <a:srgbClr val="0000CC"/>
                </a:solidFill>
              </a:rPr>
              <a:t>If </a:t>
            </a:r>
            <a:r>
              <a:rPr lang="en-US" altLang="zh-CN" sz="2400" dirty="0" smtClean="0">
                <a:solidFill>
                  <a:srgbClr val="0000CC"/>
                </a:solidFill>
              </a:rPr>
              <a:t>single layout is chosen in live preview interface, resolution </a:t>
            </a:r>
            <a:r>
              <a:rPr lang="en-US" altLang="zh-CN" sz="2400" dirty="0">
                <a:solidFill>
                  <a:srgbClr val="0000CC"/>
                </a:solidFill>
              </a:rPr>
              <a:t>will be 'IPC main stream'.</a:t>
            </a:r>
            <a:endParaRPr lang="zh-CN" altLang="en-US" sz="2400" dirty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p"/>
            </a:pPr>
            <a:r>
              <a:rPr lang="en-US" altLang="zh-CN" sz="2400" dirty="0" smtClean="0">
                <a:solidFill>
                  <a:srgbClr val="0000CC"/>
                </a:solidFill>
              </a:rPr>
              <a:t>If multi-split layout is chosen, compared </a:t>
            </a:r>
            <a:r>
              <a:rPr lang="en-US" altLang="zh-CN" sz="2400" dirty="0">
                <a:solidFill>
                  <a:srgbClr val="0000CC"/>
                </a:solidFill>
              </a:rPr>
              <a:t>(Layout </a:t>
            </a:r>
            <a:r>
              <a:rPr lang="en-US" altLang="zh-CN" sz="2400" dirty="0" smtClean="0">
                <a:solidFill>
                  <a:srgbClr val="0000CC"/>
                </a:solidFill>
              </a:rPr>
              <a:t>Width* </a:t>
            </a:r>
            <a:r>
              <a:rPr lang="en-US" altLang="zh-CN" sz="2400" dirty="0">
                <a:solidFill>
                  <a:srgbClr val="0000CC"/>
                </a:solidFill>
              </a:rPr>
              <a:t>Layout </a:t>
            </a:r>
            <a:r>
              <a:rPr lang="en-US" altLang="zh-CN" sz="2400" dirty="0" smtClean="0">
                <a:solidFill>
                  <a:srgbClr val="0000CC"/>
                </a:solidFill>
              </a:rPr>
              <a:t>Height) with IPC main stream or sub stream, then decide which stream will be used in multi-split layout.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302" y="3153221"/>
            <a:ext cx="6387153" cy="3441394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34940" y="3153222"/>
            <a:ext cx="4700633" cy="2789067"/>
            <a:chOff x="758471" y="3232760"/>
            <a:chExt cx="4700633" cy="2789067"/>
          </a:xfrm>
        </p:grpSpPr>
        <p:sp>
          <p:nvSpPr>
            <p:cNvPr id="7" name="文本框 45"/>
            <p:cNvSpPr txBox="1"/>
            <p:nvPr/>
          </p:nvSpPr>
          <p:spPr>
            <a:xfrm>
              <a:off x="758471" y="3582698"/>
              <a:ext cx="4700633" cy="24391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•Assumed: IPC 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main stream=1080P(1920*1080=2073600), sub </a:t>
              </a:r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stream=D1(704*576=405504)</a:t>
              </a:r>
            </a:p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•In 4-split layout, layout width*layout height=551*286=157580=product</a:t>
              </a:r>
            </a:p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•Comparison: product is closer to D1</a:t>
              </a:r>
            </a:p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•</a:t>
              </a:r>
              <a:r>
                <a:rPr lang="en-US" altLang="zh-CN" sz="20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华文细黑" pitchFamily="2" charset="-122"/>
                </a:rPr>
                <a:t>Resolution will be D1 in 4-split layout</a:t>
              </a:r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.</a:t>
              </a:r>
              <a:endPara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itchFamily="2" charset="-122"/>
              </a:endParaRPr>
            </a:p>
            <a:p>
              <a:endPara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8" name="文本框 95"/>
            <p:cNvSpPr txBox="1"/>
            <p:nvPr/>
          </p:nvSpPr>
          <p:spPr>
            <a:xfrm>
              <a:off x="758471" y="3232760"/>
              <a:ext cx="4700633" cy="338554"/>
            </a:xfrm>
            <a:prstGeom prst="rect">
              <a:avLst/>
            </a:prstGeom>
            <a:solidFill>
              <a:srgbClr val="FF000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  <a:spcBef>
                  <a:spcPts val="1000"/>
                </a:spcBef>
                <a:defRPr/>
              </a:pPr>
              <a:r>
                <a:rPr lang="en-US" altLang="zh-CN" sz="2000" dirty="0" smtClean="0">
                  <a:solidFill>
                    <a:schemeClr val="bg1"/>
                  </a:solidFill>
                </a:rPr>
                <a:t>Example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109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165" y="1592570"/>
            <a:ext cx="7878963" cy="42100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56" y="1592570"/>
            <a:ext cx="3876675" cy="42100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Live preview layout can be configured to auto save or not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17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1412171" y="2583651"/>
            <a:ext cx="171033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5346863" y="3765592"/>
            <a:ext cx="2716475" cy="3093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974842" y="2497850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789334" y="3737067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9" name="文本框 7"/>
          <p:cNvSpPr txBox="1">
            <a:spLocks noChangeArrowheads="1"/>
          </p:cNvSpPr>
          <p:nvPr/>
        </p:nvSpPr>
        <p:spPr bwMode="auto">
          <a:xfrm>
            <a:off x="5192080" y="4569441"/>
            <a:ext cx="6778249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If checked, live preview layout will be saved automatically when logout.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22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21" y="1708787"/>
            <a:ext cx="7838667" cy="3458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computer resource overload protection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18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301105" y="1871372"/>
            <a:ext cx="2081876" cy="2760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1236117" y="3739956"/>
            <a:ext cx="6823172" cy="4579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463462" y="1828908"/>
            <a:ext cx="376191" cy="365232"/>
            <a:chOff x="11184631" y="2532157"/>
            <a:chExt cx="402745" cy="369841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1" y="2559171"/>
              <a:ext cx="368585" cy="3428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38705" y="3790984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470" y="2059056"/>
            <a:ext cx="3678871" cy="2720292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8420917" y="3811005"/>
            <a:ext cx="376191" cy="365232"/>
            <a:chOff x="11184631" y="2532157"/>
            <a:chExt cx="402745" cy="369841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428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2" name="文本框 7"/>
          <p:cNvSpPr txBox="1">
            <a:spLocks noChangeArrowheads="1"/>
          </p:cNvSpPr>
          <p:nvPr/>
        </p:nvSpPr>
        <p:spPr bwMode="auto">
          <a:xfrm>
            <a:off x="8882197" y="3802671"/>
            <a:ext cx="3095288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Pop-up message if overload.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1236116" y="4313271"/>
            <a:ext cx="6623464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Any one of </a:t>
            </a:r>
            <a:r>
              <a:rPr lang="en-US" altLang="zh-CN" dirty="0">
                <a:solidFill>
                  <a:srgbClr val="FF0000"/>
                </a:solidFill>
              </a:rPr>
              <a:t>above </a:t>
            </a:r>
            <a:r>
              <a:rPr lang="en-US" altLang="zh-CN" dirty="0" smtClean="0">
                <a:solidFill>
                  <a:srgbClr val="FF0000"/>
                </a:solidFill>
              </a:rPr>
              <a:t>three parameters exceeds threshold, overloaded messages will be shown at bottom right corner of NVMS1000.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-115006"/>
            <a:ext cx="10972800" cy="990600"/>
          </a:xfrm>
        </p:spPr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IP batch plan for IPC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19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23" y="901256"/>
            <a:ext cx="8151621" cy="564963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1801091" y="2064328"/>
            <a:ext cx="484909" cy="2535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440777" y="2064328"/>
            <a:ext cx="402745" cy="365568"/>
            <a:chOff x="11184631" y="2532157"/>
            <a:chExt cx="402745" cy="365568"/>
          </a:xfrm>
        </p:grpSpPr>
        <p:sp>
          <p:nvSpPr>
            <p:cNvPr id="8" name="椭圆 7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9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0" name="矩形 9"/>
          <p:cNvSpPr/>
          <p:nvPr/>
        </p:nvSpPr>
        <p:spPr bwMode="auto">
          <a:xfrm>
            <a:off x="2815810" y="5176988"/>
            <a:ext cx="5275423" cy="10367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2331445" y="5128483"/>
            <a:ext cx="402745" cy="365568"/>
            <a:chOff x="11184631" y="2532157"/>
            <a:chExt cx="402745" cy="365568"/>
          </a:xfrm>
        </p:grpSpPr>
        <p:sp>
          <p:nvSpPr>
            <p:cNvPr id="12" name="椭圆 11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4" name="矩形 13"/>
          <p:cNvSpPr/>
          <p:nvPr/>
        </p:nvSpPr>
        <p:spPr bwMode="auto">
          <a:xfrm>
            <a:off x="8546386" y="5874338"/>
            <a:ext cx="902413" cy="3393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8131293" y="5881253"/>
            <a:ext cx="402745" cy="365568"/>
            <a:chOff x="11184631" y="2532157"/>
            <a:chExt cx="402745" cy="365568"/>
          </a:xfrm>
        </p:grpSpPr>
        <p:sp>
          <p:nvSpPr>
            <p:cNvPr id="16" name="椭圆 15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7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8" name="文本框 7"/>
          <p:cNvSpPr txBox="1">
            <a:spLocks noChangeArrowheads="1"/>
          </p:cNvSpPr>
          <p:nvPr/>
        </p:nvSpPr>
        <p:spPr bwMode="auto">
          <a:xfrm>
            <a:off x="2877681" y="2063633"/>
            <a:ext cx="1431083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IPC.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文本框 7"/>
          <p:cNvSpPr txBox="1">
            <a:spLocks noChangeArrowheads="1"/>
          </p:cNvSpPr>
          <p:nvPr/>
        </p:nvSpPr>
        <p:spPr bwMode="auto">
          <a:xfrm>
            <a:off x="2777325" y="4738029"/>
            <a:ext cx="5313908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Set  IP address information, and  input password.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5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Impact" panose="020B0806030902050204" pitchFamily="34" charset="0"/>
              </a:rPr>
              <a:t>New Feature Lists(1/2)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</a:t>
            </a:fld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534065"/>
              </p:ext>
            </p:extLst>
          </p:nvPr>
        </p:nvGraphicFramePr>
        <p:xfrm>
          <a:off x="1219201" y="1427019"/>
          <a:ext cx="10141527" cy="4469833"/>
        </p:xfrm>
        <a:graphic>
          <a:graphicData uri="http://schemas.openxmlformats.org/drawingml/2006/table">
            <a:tbl>
              <a:tblPr/>
              <a:tblGrid>
                <a:gridCol w="762413"/>
                <a:gridCol w="6070531"/>
                <a:gridCol w="3308583"/>
              </a:tblGrid>
              <a:tr h="28890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Description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548912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some advanced functions for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IPC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Ver3.4.3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 such as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anti-flash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anti-flog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 BLC, HLC,WDR.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IPC version should be Ver3.4.3</a:t>
                      </a:r>
                      <a:endParaRPr lang="zh-CN" alt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pre-record function for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IPC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Ver4.0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IPC version should be Ver4.0</a:t>
                      </a:r>
                      <a:endParaRPr lang="zh-CN" alt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Intelligent Event Settings</a:t>
                      </a:r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('IES' for short)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for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IPC.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IPC version should be Ver4.1.0.0</a:t>
                      </a:r>
                      <a:endParaRPr lang="zh-CN" altLang="en-US" sz="13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alarm trigger event for IES.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IPC version should be Ver4.1.0.0</a:t>
                      </a:r>
                      <a:endParaRPr lang="zh-CN" altLang="en-US" sz="13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log retrieval, video playback for IES.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IPC version should be Ver4.1.0.0</a:t>
                      </a:r>
                      <a:endParaRPr lang="zh-CN" altLang="en-US" sz="13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1080P@60fps HFR: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preview, recording, backup and playback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IPC should support HFR</a:t>
                      </a:r>
                      <a:endParaRPr lang="zh-CN" alt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IPC resolution: 2592*1520/5MP/8MP.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two-split layout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for corridor mode: live preview and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playback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IPC should support corridor mode</a:t>
                      </a:r>
                      <a:endParaRPr lang="zh-CN" alt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Optimize snapshot method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to capture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frame by frame.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Private channel can be shown in alarm preview interface when alarm is triggered, but invisible in live preview interface.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2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Optimize resolution selection strategy in live preview interface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Live preview layout can be configured to save automatically or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not when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logout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computer resource overload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protection.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7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Password is not requested to verify if DDNS is disabled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20</a:t>
            </a:fld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719128" y="1676399"/>
            <a:ext cx="3810000" cy="3545798"/>
            <a:chOff x="990600" y="1676399"/>
            <a:chExt cx="3810000" cy="354579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0600" y="1676399"/>
              <a:ext cx="3810000" cy="159067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1800" y="3267074"/>
              <a:ext cx="3808800" cy="1955123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7560" y="1676399"/>
            <a:ext cx="6515979" cy="354579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 bwMode="auto">
          <a:xfrm>
            <a:off x="915443" y="4679155"/>
            <a:ext cx="1513440" cy="24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591638" y="4592197"/>
            <a:ext cx="402745" cy="365568"/>
            <a:chOff x="11184631" y="2532157"/>
            <a:chExt cx="402745" cy="365568"/>
          </a:xfrm>
        </p:grpSpPr>
        <p:sp>
          <p:nvSpPr>
            <p:cNvPr id="11" name="椭圆 1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07559" y="1836088"/>
            <a:ext cx="376191" cy="365232"/>
            <a:chOff x="11184631" y="2532157"/>
            <a:chExt cx="402745" cy="369841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428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6" name="文本框 7"/>
          <p:cNvSpPr txBox="1">
            <a:spLocks noChangeArrowheads="1"/>
          </p:cNvSpPr>
          <p:nvPr/>
        </p:nvSpPr>
        <p:spPr bwMode="auto">
          <a:xfrm>
            <a:off x="5156187" y="5858964"/>
            <a:ext cx="4722104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Hit ‘Save’ button, right window is closed automatically and left window comes into sight.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5433371" y="1853659"/>
            <a:ext cx="1535468" cy="3338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文本框 7"/>
          <p:cNvSpPr txBox="1">
            <a:spLocks noChangeArrowheads="1"/>
          </p:cNvSpPr>
          <p:nvPr/>
        </p:nvSpPr>
        <p:spPr bwMode="auto">
          <a:xfrm>
            <a:off x="5383751" y="1391145"/>
            <a:ext cx="1765196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DNS is disabled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上弧形箭头 20"/>
          <p:cNvSpPr/>
          <p:nvPr/>
        </p:nvSpPr>
        <p:spPr>
          <a:xfrm rot="10800000">
            <a:off x="3408219" y="5196717"/>
            <a:ext cx="2327564" cy="731520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628258" y="5977648"/>
            <a:ext cx="402745" cy="365568"/>
            <a:chOff x="11184631" y="2532157"/>
            <a:chExt cx="402745" cy="365568"/>
          </a:xfrm>
        </p:grpSpPr>
        <p:sp>
          <p:nvSpPr>
            <p:cNvPr id="23" name="椭圆 2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268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440" y="1181100"/>
            <a:ext cx="6062997" cy="538071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Manually trigger alarm can be configured in batch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21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65" y="1181100"/>
            <a:ext cx="4366495" cy="53807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2465129" y="5735791"/>
            <a:ext cx="2271600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5627265" y="1590247"/>
            <a:ext cx="496447" cy="10836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866909" y="4253345"/>
            <a:ext cx="2207491" cy="4433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985494" y="5691553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245137" y="1590247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385465" y="4303413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7547602" y="4857690"/>
            <a:ext cx="3526799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Open alarm or close alarm in batch.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文本框 7"/>
          <p:cNvSpPr txBox="1">
            <a:spLocks noChangeArrowheads="1"/>
          </p:cNvSpPr>
          <p:nvPr/>
        </p:nvSpPr>
        <p:spPr bwMode="auto">
          <a:xfrm>
            <a:off x="6695897" y="1600779"/>
            <a:ext cx="1693925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sensors.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4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to view live video by sub stream for </a:t>
            </a:r>
            <a:r>
              <a:rPr lang="en-US" altLang="zh-CN" dirty="0" smtClean="0">
                <a:latin typeface="Impact" panose="020B0806030902050204" pitchFamily="34" charset="0"/>
              </a:rPr>
              <a:t>DH </a:t>
            </a:r>
            <a:r>
              <a:rPr lang="en-US" altLang="zh-CN" dirty="0">
                <a:latin typeface="Impact" panose="020B0806030902050204" pitchFamily="34" charset="0"/>
              </a:rPr>
              <a:t>IPC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22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3" y="1472484"/>
            <a:ext cx="5651451" cy="38892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409" y="1472484"/>
            <a:ext cx="6207516" cy="388923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 bwMode="auto">
          <a:xfrm>
            <a:off x="1800115" y="2632373"/>
            <a:ext cx="1551600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278917" y="2588135"/>
            <a:ext cx="402745" cy="365568"/>
            <a:chOff x="11184631" y="2532157"/>
            <a:chExt cx="402745" cy="365568"/>
          </a:xfrm>
        </p:grpSpPr>
        <p:sp>
          <p:nvSpPr>
            <p:cNvPr id="10" name="椭圆 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744493" y="3036597"/>
            <a:ext cx="4099648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‘Other Device Type 2’ means </a:t>
            </a:r>
            <a:r>
              <a:rPr lang="en-US" altLang="zh-CN" dirty="0" smtClean="0">
                <a:solidFill>
                  <a:srgbClr val="FF0000"/>
                </a:solidFill>
              </a:rPr>
              <a:t>DH </a:t>
            </a:r>
            <a:r>
              <a:rPr lang="en-US" altLang="zh-CN" dirty="0" smtClean="0">
                <a:solidFill>
                  <a:srgbClr val="FF0000"/>
                </a:solidFill>
              </a:rPr>
              <a:t>Protocol.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8700535" y="4261574"/>
            <a:ext cx="1260000" cy="27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8143458" y="4240203"/>
            <a:ext cx="402745" cy="365568"/>
            <a:chOff x="11184631" y="2532157"/>
            <a:chExt cx="402745" cy="365568"/>
          </a:xfrm>
        </p:grpSpPr>
        <p:sp>
          <p:nvSpPr>
            <p:cNvPr id="15" name="椭圆 14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6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7" name="文本框 7"/>
          <p:cNvSpPr txBox="1">
            <a:spLocks noChangeArrowheads="1"/>
          </p:cNvSpPr>
          <p:nvPr/>
        </p:nvSpPr>
        <p:spPr bwMode="auto">
          <a:xfrm>
            <a:off x="8700535" y="4712622"/>
            <a:ext cx="3019866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View live video by sub stream.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9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-2868"/>
            <a:ext cx="10972800" cy="990600"/>
          </a:xfrm>
        </p:spPr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to playback by main stream or sub stream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23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175" y="995516"/>
            <a:ext cx="10058400" cy="565508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9433227" y="1777009"/>
            <a:ext cx="1576287" cy="2513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8887945" y="1705608"/>
            <a:ext cx="402745" cy="365568"/>
            <a:chOff x="11184631" y="2532157"/>
            <a:chExt cx="402745" cy="365568"/>
          </a:xfrm>
        </p:grpSpPr>
        <p:sp>
          <p:nvSpPr>
            <p:cNvPr id="9" name="椭圆 8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0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7547214" y="2061440"/>
            <a:ext cx="3485191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For selected </a:t>
            </a:r>
            <a:r>
              <a:rPr lang="en-US" altLang="zh-CN" dirty="0">
                <a:solidFill>
                  <a:srgbClr val="FF0000"/>
                </a:solidFill>
              </a:rPr>
              <a:t>DVR </a:t>
            </a:r>
            <a:r>
              <a:rPr lang="en-US" altLang="zh-CN" dirty="0" smtClean="0">
                <a:solidFill>
                  <a:srgbClr val="FF0000"/>
                </a:solidFill>
              </a:rPr>
              <a:t>N9000/NVR N9000 devices, choose search time.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9387572" y="2954610"/>
            <a:ext cx="1576800" cy="25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文本框 7"/>
          <p:cNvSpPr txBox="1">
            <a:spLocks noChangeArrowheads="1"/>
          </p:cNvSpPr>
          <p:nvPr/>
        </p:nvSpPr>
        <p:spPr bwMode="auto">
          <a:xfrm>
            <a:off x="7560863" y="3242334"/>
            <a:ext cx="3419436" cy="92333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playback by main stream or sub stream. Default is ‘sub stream’.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8877136" y="2864663"/>
            <a:ext cx="402745" cy="365568"/>
            <a:chOff x="11184631" y="2532157"/>
            <a:chExt cx="402745" cy="365568"/>
          </a:xfrm>
        </p:grpSpPr>
        <p:sp>
          <p:nvSpPr>
            <p:cNvPr id="16" name="椭圆 15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7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9337897" y="4667842"/>
            <a:ext cx="802256" cy="3662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8877901" y="4668538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551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76" y="1481917"/>
            <a:ext cx="7936883" cy="45081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981" y="1481915"/>
            <a:ext cx="3622441" cy="450814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to backup by main stream or sub stream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24</a:t>
            </a:fld>
            <a:endParaRPr lang="zh-CN" altLang="en-US" dirty="0"/>
          </a:p>
        </p:txBody>
      </p:sp>
      <p:sp>
        <p:nvSpPr>
          <p:cNvPr id="11" name="矩形 10"/>
          <p:cNvSpPr/>
          <p:nvPr/>
        </p:nvSpPr>
        <p:spPr bwMode="auto">
          <a:xfrm>
            <a:off x="2360259" y="1896136"/>
            <a:ext cx="1026000" cy="2077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924452" y="1803393"/>
            <a:ext cx="402745" cy="365568"/>
            <a:chOff x="11184631" y="2532157"/>
            <a:chExt cx="402745" cy="365568"/>
          </a:xfrm>
        </p:grpSpPr>
        <p:sp>
          <p:nvSpPr>
            <p:cNvPr id="13" name="椭圆 1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 bwMode="auto">
          <a:xfrm>
            <a:off x="5711202" y="1895247"/>
            <a:ext cx="4901375" cy="27371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199045" y="1502383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9" name="矩形 18"/>
          <p:cNvSpPr/>
          <p:nvPr/>
        </p:nvSpPr>
        <p:spPr bwMode="auto">
          <a:xfrm>
            <a:off x="4338397" y="2508274"/>
            <a:ext cx="1134145" cy="208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3898133" y="2439696"/>
            <a:ext cx="402745" cy="365568"/>
            <a:chOff x="11184631" y="2532157"/>
            <a:chExt cx="402745" cy="365568"/>
          </a:xfrm>
        </p:grpSpPr>
        <p:sp>
          <p:nvSpPr>
            <p:cNvPr id="21" name="椭圆 2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5678399" y="1461076"/>
            <a:ext cx="6250360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For selected DVR N9000/NVR N9000 devices, choose search time.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10517776" y="2250971"/>
            <a:ext cx="1080000" cy="2810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0068161" y="2209404"/>
            <a:ext cx="402745" cy="365568"/>
            <a:chOff x="11184631" y="2532157"/>
            <a:chExt cx="402745" cy="365568"/>
          </a:xfrm>
        </p:grpSpPr>
        <p:sp>
          <p:nvSpPr>
            <p:cNvPr id="26" name="椭圆 25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4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8" name="文本框 7"/>
          <p:cNvSpPr txBox="1">
            <a:spLocks noChangeArrowheads="1"/>
          </p:cNvSpPr>
          <p:nvPr/>
        </p:nvSpPr>
        <p:spPr bwMode="auto">
          <a:xfrm>
            <a:off x="7953237" y="2559807"/>
            <a:ext cx="3658396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to backup by main stream or sub stream. Default is ‘main stream’.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6859931" y="2908701"/>
            <a:ext cx="792000" cy="208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6438412" y="2844172"/>
            <a:ext cx="402745" cy="365568"/>
            <a:chOff x="11184631" y="2532157"/>
            <a:chExt cx="402745" cy="365568"/>
          </a:xfrm>
        </p:grpSpPr>
        <p:sp>
          <p:nvSpPr>
            <p:cNvPr id="31" name="椭圆 3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5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5" name="下箭头 4"/>
          <p:cNvSpPr/>
          <p:nvPr/>
        </p:nvSpPr>
        <p:spPr>
          <a:xfrm>
            <a:off x="7024247" y="3223405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7"/>
          <p:cNvSpPr txBox="1">
            <a:spLocks noChangeArrowheads="1"/>
          </p:cNvSpPr>
          <p:nvPr/>
        </p:nvSpPr>
        <p:spPr bwMode="auto">
          <a:xfrm>
            <a:off x="5678400" y="4307718"/>
            <a:ext cx="5919377" cy="120032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(1)Private record format for DVR N9000/NVR N9000 devices is ‘.</a:t>
            </a:r>
            <a:r>
              <a:rPr lang="en-US" altLang="zh-CN" dirty="0" err="1" smtClean="0">
                <a:solidFill>
                  <a:srgbClr val="FF0000"/>
                </a:solidFill>
              </a:rPr>
              <a:t>dat</a:t>
            </a:r>
            <a:r>
              <a:rPr lang="en-US" altLang="zh-CN" dirty="0" smtClean="0">
                <a:solidFill>
                  <a:srgbClr val="FF0000"/>
                </a:solidFill>
              </a:rPr>
              <a:t>’, which can only be played by ‘RPAS player’.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(2) </a:t>
            </a:r>
            <a:r>
              <a:rPr lang="en-US" altLang="zh-CN" dirty="0" err="1" smtClean="0">
                <a:solidFill>
                  <a:srgbClr val="FF0000"/>
                </a:solidFill>
              </a:rPr>
              <a:t>Backuping</a:t>
            </a:r>
            <a:r>
              <a:rPr lang="en-US" altLang="zh-CN" dirty="0" smtClean="0">
                <a:solidFill>
                  <a:srgbClr val="FF0000"/>
                </a:solidFill>
              </a:rPr>
              <a:t> files to ’.</a:t>
            </a:r>
            <a:r>
              <a:rPr lang="en-US" altLang="zh-CN" dirty="0" err="1" smtClean="0">
                <a:solidFill>
                  <a:srgbClr val="FF0000"/>
                </a:solidFill>
              </a:rPr>
              <a:t>avi</a:t>
            </a:r>
            <a:r>
              <a:rPr lang="en-US" altLang="zh-CN" dirty="0" smtClean="0">
                <a:solidFill>
                  <a:srgbClr val="FF0000"/>
                </a:solidFill>
              </a:rPr>
              <a:t>’ format for DVR/NVR N9000 devices is also available.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97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-71876"/>
            <a:ext cx="10972800" cy="990600"/>
          </a:xfrm>
        </p:spPr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Adding device by Serial Number or not can be customized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25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82" y="938458"/>
            <a:ext cx="8298873" cy="57516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4002246" y="1569190"/>
            <a:ext cx="929975" cy="2801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3443108" y="1525499"/>
            <a:ext cx="402745" cy="365568"/>
            <a:chOff x="11184631" y="2532157"/>
            <a:chExt cx="402745" cy="365568"/>
          </a:xfrm>
        </p:grpSpPr>
        <p:sp>
          <p:nvSpPr>
            <p:cNvPr id="8" name="椭圆 7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9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3988391" y="2253815"/>
            <a:ext cx="4795392" cy="92333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Adding device by SN or not can be customized.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Default is ‘customized’, thus character string ‘Serial number’ will be shown in the title bar.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54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593" y="3785658"/>
            <a:ext cx="5629275" cy="22802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593" y="1434376"/>
            <a:ext cx="5629275" cy="20383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2145" y="1434376"/>
            <a:ext cx="3721555" cy="463149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7" y="50800"/>
            <a:ext cx="10818860" cy="711200"/>
          </a:xfrm>
        </p:spPr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Password is a must or unnecessary when logout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26</a:t>
            </a:fld>
            <a:endParaRPr lang="zh-CN" altLang="en-US" dirty="0"/>
          </a:p>
        </p:txBody>
      </p:sp>
      <p:sp>
        <p:nvSpPr>
          <p:cNvPr id="11" name="矩形 10"/>
          <p:cNvSpPr/>
          <p:nvPr/>
        </p:nvSpPr>
        <p:spPr bwMode="auto">
          <a:xfrm>
            <a:off x="2401832" y="4399340"/>
            <a:ext cx="846121" cy="309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896734" y="4368683"/>
            <a:ext cx="402745" cy="365568"/>
            <a:chOff x="11184631" y="2532157"/>
            <a:chExt cx="402745" cy="365568"/>
          </a:xfrm>
        </p:grpSpPr>
        <p:sp>
          <p:nvSpPr>
            <p:cNvPr id="13" name="椭圆 1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 bwMode="auto">
          <a:xfrm>
            <a:off x="8024230" y="3102736"/>
            <a:ext cx="1576287" cy="2513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488672" y="3027077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582638" y="5522270"/>
            <a:ext cx="402745" cy="365568"/>
            <a:chOff x="11184631" y="2532157"/>
            <a:chExt cx="402745" cy="365568"/>
          </a:xfrm>
        </p:grpSpPr>
        <p:sp>
          <p:nvSpPr>
            <p:cNvPr id="21" name="椭圆 2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3" name="矩形 22"/>
          <p:cNvSpPr/>
          <p:nvPr/>
        </p:nvSpPr>
        <p:spPr bwMode="auto">
          <a:xfrm>
            <a:off x="6130481" y="5549643"/>
            <a:ext cx="2232016" cy="3108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文本框 7"/>
          <p:cNvSpPr txBox="1">
            <a:spLocks noChangeArrowheads="1"/>
          </p:cNvSpPr>
          <p:nvPr/>
        </p:nvSpPr>
        <p:spPr bwMode="auto">
          <a:xfrm>
            <a:off x="6086618" y="5061006"/>
            <a:ext cx="4428988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If checked, password is a must when logout.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34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标题 1"/>
          <p:cNvSpPr>
            <a:spLocks noGrp="1" noChangeArrowheads="1"/>
          </p:cNvSpPr>
          <p:nvPr>
            <p:ph type="ctrTitle"/>
          </p:nvPr>
        </p:nvSpPr>
        <p:spPr>
          <a:xfrm>
            <a:off x="4248323" y="2661990"/>
            <a:ext cx="3929763" cy="901303"/>
          </a:xfrm>
        </p:spPr>
        <p:txBody>
          <a:bodyPr>
            <a:noAutofit/>
          </a:bodyPr>
          <a:lstStyle/>
          <a:p>
            <a:r>
              <a:rPr lang="en-US" altLang="zh-CN" sz="6000" dirty="0">
                <a:solidFill>
                  <a:srgbClr val="C00000"/>
                </a:solidFill>
                <a:latin typeface="FrutigerNext LT Medium"/>
              </a:rPr>
              <a:t>Thank You</a:t>
            </a:r>
            <a:endParaRPr lang="zh-CN" altLang="en-US" sz="6000" dirty="0">
              <a:solidFill>
                <a:srgbClr val="C00000"/>
              </a:solidFill>
              <a:latin typeface="FrutigerNext LT Medium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New Feature Lists(2/2)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3</a:t>
            </a:fld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300710"/>
              </p:ext>
            </p:extLst>
          </p:nvPr>
        </p:nvGraphicFramePr>
        <p:xfrm>
          <a:off x="1233055" y="1443343"/>
          <a:ext cx="10099965" cy="5033229"/>
        </p:xfrm>
        <a:graphic>
          <a:graphicData uri="http://schemas.openxmlformats.org/drawingml/2006/table">
            <a:tbl>
              <a:tblPr/>
              <a:tblGrid>
                <a:gridCol w="759289"/>
                <a:gridCol w="6045652"/>
                <a:gridCol w="3295024"/>
              </a:tblGrid>
              <a:tr h="28847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Description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433737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IP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batch plan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for IPC,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including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IP address,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submask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and gateway.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4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Add prompt message if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IP batch modification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is applied.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4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Password is not requested to verify if DDNS is disabled.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4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Manually trigger alarm can be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configured in batch.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992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Remove license limitation when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amount of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HK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IPC or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DH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IPC is over 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871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latest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HK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SDK and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DH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SDK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HK: </a:t>
                      </a:r>
                      <a:r>
                        <a:rPr lang="en-US" altLang="zh-CN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ch-hcnetsdk</a:t>
                      </a:r>
                      <a:r>
                        <a:rPr lang="en-US" altLang="zh-CN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(windows32)V5.2.5.25_build20160923</a:t>
                      </a:r>
                      <a:br>
                        <a:rPr lang="en-US" altLang="zh-CN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DH: </a:t>
                      </a:r>
                      <a:r>
                        <a:rPr lang="en-US" altLang="zh-CN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win32_is_v3.46.0.r.160926</a:t>
                      </a:r>
                      <a:endParaRPr lang="zh-CN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4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to view live video by sub stream for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DH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IPC.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37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to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playback by main stream or sub stream for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DVR N9000/NVR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N9000 devices.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37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to backup</a:t>
                      </a:r>
                      <a:r>
                        <a:rPr lang="en-US" altLang="zh-CN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record by private format</a:t>
                      </a:r>
                      <a:r>
                        <a:rPr lang="en-US" altLang="zh-CN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for DVR N9000/NVR N9000 devices, which is '.</a:t>
                      </a:r>
                      <a:r>
                        <a:rPr lang="en-US" altLang="zh-CN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dat</a:t>
                      </a:r>
                      <a:r>
                        <a:rPr lang="en-US" altLang="zh-CN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'  and can only be played by 'RPAS player' . 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37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to backup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by main stream or sub stream for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DVR N9000/NVR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N9000 devices.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4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Adding device by Serial Number or not can be customized.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37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Password is a must or unnecessary when logout.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88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5" y="444022"/>
            <a:ext cx="10957407" cy="711200"/>
          </a:xfrm>
        </p:spPr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some advanced functions for </a:t>
            </a:r>
            <a:r>
              <a:rPr lang="en-US" altLang="zh-CN" dirty="0" smtClean="0">
                <a:latin typeface="Impact" panose="020B0806030902050204" pitchFamily="34" charset="0"/>
              </a:rPr>
              <a:t>IPC </a:t>
            </a:r>
            <a:r>
              <a:rPr lang="en-US" altLang="zh-CN" dirty="0">
                <a:latin typeface="Impact" panose="020B0806030902050204" pitchFamily="34" charset="0"/>
              </a:rPr>
              <a:t>Ver3.4.3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4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65" y="1181100"/>
            <a:ext cx="4366495" cy="53807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2465129" y="4281056"/>
            <a:ext cx="119247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907" y="1181100"/>
            <a:ext cx="5490000" cy="208142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3652" y="3354600"/>
            <a:ext cx="5490000" cy="320721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 bwMode="auto">
          <a:xfrm>
            <a:off x="6829309" y="1731819"/>
            <a:ext cx="1336249" cy="2078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808134" y="5310375"/>
            <a:ext cx="4014740" cy="12098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772718" y="4236818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322233" y="1574069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910518" y="5575735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2" name="文本框 7"/>
          <p:cNvSpPr txBox="1">
            <a:spLocks noChangeArrowheads="1"/>
          </p:cNvSpPr>
          <p:nvPr/>
        </p:nvSpPr>
        <p:spPr bwMode="auto">
          <a:xfrm>
            <a:off x="6914898" y="4888813"/>
            <a:ext cx="2818207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advanced functions.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02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239" y="1210805"/>
            <a:ext cx="6735600" cy="273873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239" y="4251196"/>
            <a:ext cx="6735600" cy="22840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pre-record function for </a:t>
            </a:r>
            <a:r>
              <a:rPr lang="en-US" altLang="zh-CN" dirty="0" smtClean="0">
                <a:latin typeface="Impact" panose="020B0806030902050204" pitchFamily="34" charset="0"/>
              </a:rPr>
              <a:t>IPC </a:t>
            </a:r>
            <a:r>
              <a:rPr lang="en-US" altLang="zh-CN" dirty="0">
                <a:latin typeface="Impact" panose="020B0806030902050204" pitchFamily="34" charset="0"/>
              </a:rPr>
              <a:t>Ver4.0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5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65" y="1181100"/>
            <a:ext cx="4366495" cy="53807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2465129" y="4281056"/>
            <a:ext cx="119247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9101445" y="1745673"/>
            <a:ext cx="1336249" cy="2078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772397" y="4638609"/>
            <a:ext cx="1357745" cy="349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985494" y="4236818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654749" y="1657196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125381" y="4622082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7772396" y="6165875"/>
            <a:ext cx="2518766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pre-record time 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03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405" y="1210714"/>
            <a:ext cx="6735600" cy="22120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405" y="3921134"/>
            <a:ext cx="6735600" cy="263000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Intelligent Event Settings for </a:t>
            </a:r>
            <a:r>
              <a:rPr lang="en-US" altLang="zh-CN" dirty="0" smtClean="0">
                <a:latin typeface="Impact" panose="020B0806030902050204" pitchFamily="34" charset="0"/>
              </a:rPr>
              <a:t>IPC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6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65" y="1181100"/>
            <a:ext cx="4366495" cy="53807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2465129" y="4281056"/>
            <a:ext cx="119247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9130145" y="2660070"/>
            <a:ext cx="914401" cy="540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772397" y="4125980"/>
            <a:ext cx="3302004" cy="18731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985494" y="4236818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654749" y="2640868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265944" y="4128651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7749800" y="6027325"/>
            <a:ext cx="2810449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Set parameters for each IES.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11207350" y="2964873"/>
            <a:ext cx="582871" cy="2355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文本框 7"/>
          <p:cNvSpPr txBox="1">
            <a:spLocks noChangeArrowheads="1"/>
          </p:cNvSpPr>
          <p:nvPr/>
        </p:nvSpPr>
        <p:spPr bwMode="auto">
          <a:xfrm>
            <a:off x="9107441" y="3358717"/>
            <a:ext cx="192963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one event.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00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405" y="3579062"/>
            <a:ext cx="6735600" cy="298275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405" y="1210714"/>
            <a:ext cx="6735600" cy="221203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alarm trigger event for IES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7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65" y="1181100"/>
            <a:ext cx="4366495" cy="53807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2465129" y="4281056"/>
            <a:ext cx="119247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9130145" y="2660070"/>
            <a:ext cx="914401" cy="540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932543" y="3916312"/>
            <a:ext cx="2601861" cy="16255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985494" y="4236818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654749" y="2640868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478705" y="3934681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5932543" y="5673181"/>
            <a:ext cx="3032369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Set trigger events for each IES.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11207350" y="2964873"/>
            <a:ext cx="582871" cy="2355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文本框 7"/>
          <p:cNvSpPr txBox="1">
            <a:spLocks noChangeArrowheads="1"/>
          </p:cNvSpPr>
          <p:nvPr/>
        </p:nvSpPr>
        <p:spPr bwMode="auto">
          <a:xfrm>
            <a:off x="9107441" y="3344862"/>
            <a:ext cx="192963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one event.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log retrieval for IES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8</a:t>
            </a:fld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8" y="1656054"/>
            <a:ext cx="3144983" cy="37221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9477" y="1706518"/>
            <a:ext cx="8398912" cy="367165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 bwMode="auto">
          <a:xfrm>
            <a:off x="1135082" y="4627430"/>
            <a:ext cx="1538847" cy="2078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672873" y="4538946"/>
            <a:ext cx="402745" cy="365568"/>
            <a:chOff x="11184631" y="2532157"/>
            <a:chExt cx="402745" cy="365568"/>
          </a:xfrm>
        </p:grpSpPr>
        <p:sp>
          <p:nvSpPr>
            <p:cNvPr id="13" name="椭圆 1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 bwMode="auto">
          <a:xfrm>
            <a:off x="9132485" y="2211377"/>
            <a:ext cx="914401" cy="2408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8616401" y="2112869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9" name="矩形 18"/>
          <p:cNvSpPr/>
          <p:nvPr/>
        </p:nvSpPr>
        <p:spPr bwMode="auto">
          <a:xfrm>
            <a:off x="11193577" y="2663105"/>
            <a:ext cx="797129" cy="3245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0753313" y="2636089"/>
            <a:ext cx="402745" cy="365568"/>
            <a:chOff x="11184631" y="2532157"/>
            <a:chExt cx="402745" cy="365568"/>
          </a:xfrm>
        </p:grpSpPr>
        <p:sp>
          <p:nvSpPr>
            <p:cNvPr id="21" name="椭圆 2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8112886" y="2478437"/>
            <a:ext cx="192963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one event.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5011005" y="3217837"/>
            <a:ext cx="5187159" cy="19499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0223468" y="3631174"/>
            <a:ext cx="402745" cy="365568"/>
            <a:chOff x="11184631" y="2532157"/>
            <a:chExt cx="402745" cy="365568"/>
          </a:xfrm>
        </p:grpSpPr>
        <p:sp>
          <p:nvSpPr>
            <p:cNvPr id="26" name="椭圆 25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4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8" name="文本框 7"/>
          <p:cNvSpPr txBox="1">
            <a:spLocks noChangeArrowheads="1"/>
          </p:cNvSpPr>
          <p:nvPr/>
        </p:nvSpPr>
        <p:spPr bwMode="auto">
          <a:xfrm>
            <a:off x="10223466" y="4061528"/>
            <a:ext cx="1489510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Search results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24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110" y="1481915"/>
            <a:ext cx="6298711" cy="43314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213" y="1481915"/>
            <a:ext cx="3480452" cy="43314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 anchorCtr="0">
            <a:normAutofit/>
          </a:bodyPr>
          <a:lstStyle/>
          <a:p>
            <a:r>
              <a:rPr lang="en-US" altLang="zh-CN" dirty="0">
                <a:latin typeface="Impact" panose="020B0806030902050204" pitchFamily="34" charset="0"/>
              </a:rPr>
              <a:t>Support video playback for IES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9</a:t>
            </a:fld>
            <a:endParaRPr lang="zh-CN" altLang="en-US" dirty="0"/>
          </a:p>
        </p:txBody>
      </p:sp>
      <p:sp>
        <p:nvSpPr>
          <p:cNvPr id="11" name="矩形 10"/>
          <p:cNvSpPr/>
          <p:nvPr/>
        </p:nvSpPr>
        <p:spPr bwMode="auto">
          <a:xfrm>
            <a:off x="1736817" y="1882279"/>
            <a:ext cx="846121" cy="2077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217870" y="1803393"/>
            <a:ext cx="402745" cy="365568"/>
            <a:chOff x="11184631" y="2532157"/>
            <a:chExt cx="402745" cy="365568"/>
          </a:xfrm>
        </p:grpSpPr>
        <p:sp>
          <p:nvSpPr>
            <p:cNvPr id="13" name="椭圆 1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 bwMode="auto">
          <a:xfrm>
            <a:off x="9424226" y="2090076"/>
            <a:ext cx="1576287" cy="2513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8874132" y="2032963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9" name="矩形 18"/>
          <p:cNvSpPr/>
          <p:nvPr/>
        </p:nvSpPr>
        <p:spPr bwMode="auto">
          <a:xfrm>
            <a:off x="9424226" y="4907542"/>
            <a:ext cx="797129" cy="3245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8983964" y="4880526"/>
            <a:ext cx="402745" cy="365568"/>
            <a:chOff x="11184631" y="2532157"/>
            <a:chExt cx="402745" cy="365568"/>
          </a:xfrm>
        </p:grpSpPr>
        <p:sp>
          <p:nvSpPr>
            <p:cNvPr id="21" name="椭圆 2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9057668" y="2453553"/>
            <a:ext cx="2072153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For selected camera, choose search time.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9424226" y="4031323"/>
            <a:ext cx="1576287" cy="2810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 bwMode="auto">
          <a:xfrm>
            <a:off x="7415316" y="5461139"/>
            <a:ext cx="2934029" cy="2053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文本框 7"/>
          <p:cNvSpPr txBox="1">
            <a:spLocks noChangeArrowheads="1"/>
          </p:cNvSpPr>
          <p:nvPr/>
        </p:nvSpPr>
        <p:spPr bwMode="auto">
          <a:xfrm>
            <a:off x="7401463" y="5762190"/>
            <a:ext cx="2934028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Color identifier for each IES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2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原創">
  <a:themeElements>
    <a:clrScheme name="原創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原創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原創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同为国内市场模板-技术类</Template>
  <TotalTime>4608</TotalTime>
  <Words>1207</Words>
  <Application>Microsoft Office PowerPoint</Application>
  <PresentationFormat>自訂</PresentationFormat>
  <Paragraphs>262</Paragraphs>
  <Slides>27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3</vt:i4>
      </vt:variant>
      <vt:variant>
        <vt:lpstr>投影片標題</vt:lpstr>
      </vt:variant>
      <vt:variant>
        <vt:i4>27</vt:i4>
      </vt:variant>
    </vt:vector>
  </HeadingPairs>
  <TitlesOfParts>
    <vt:vector size="30" baseType="lpstr">
      <vt:lpstr>自定义设计方案</vt:lpstr>
      <vt:lpstr>1_自定义设计方案</vt:lpstr>
      <vt:lpstr>原創</vt:lpstr>
      <vt:lpstr>New Feature Introduction</vt:lpstr>
      <vt:lpstr>New Feature Lists(1/2)</vt:lpstr>
      <vt:lpstr>New Feature Lists(2/2)</vt:lpstr>
      <vt:lpstr>Support some advanced functions for IPC Ver3.4.3</vt:lpstr>
      <vt:lpstr>Support pre-record function for IPC Ver4.0</vt:lpstr>
      <vt:lpstr>Support Intelligent Event Settings for IPC</vt:lpstr>
      <vt:lpstr>Support alarm trigger event for IES</vt:lpstr>
      <vt:lpstr>Support log retrieval for IES</vt:lpstr>
      <vt:lpstr>Support video playback for IES</vt:lpstr>
      <vt:lpstr>Support 1080P@60fps HFR</vt:lpstr>
      <vt:lpstr>Support two-split layout for corridor mode</vt:lpstr>
      <vt:lpstr>Optimize snapshot method to capture frame by frame</vt:lpstr>
      <vt:lpstr>Private channel is invisible in live preview interface(1/3)</vt:lpstr>
      <vt:lpstr>Private channel is invisible in live preview interface(2/3)</vt:lpstr>
      <vt:lpstr>Private channel is invisible in live preview interface(3/3)</vt:lpstr>
      <vt:lpstr>Optimize resolution selection strategy in live preview interface</vt:lpstr>
      <vt:lpstr>Live preview layout can be configured to auto save or not</vt:lpstr>
      <vt:lpstr>Support computer resource overload protection</vt:lpstr>
      <vt:lpstr>Support IP batch plan for IPC</vt:lpstr>
      <vt:lpstr>Password is not requested to verify if DDNS is disabled</vt:lpstr>
      <vt:lpstr>Manually trigger alarm can be configured in batch</vt:lpstr>
      <vt:lpstr>Support to view live video by sub stream for DH IPC</vt:lpstr>
      <vt:lpstr>Support to playback by main stream or sub stream</vt:lpstr>
      <vt:lpstr>Support to backup by main stream or sub stream</vt:lpstr>
      <vt:lpstr>Adding device by Serial Number or not can be customized</vt:lpstr>
      <vt:lpstr>Password is a must or unnecessary when logout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LuoGang</dc:creator>
  <cp:lastModifiedBy>Yen</cp:lastModifiedBy>
  <cp:revision>955</cp:revision>
  <dcterms:created xsi:type="dcterms:W3CDTF">2015-01-20T02:25:00Z</dcterms:created>
  <dcterms:modified xsi:type="dcterms:W3CDTF">2017-03-17T21:14:58Z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